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activeX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activeX/activeX2.xml" ContentType="application/vnd.ms-office.activeX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activeX/activeX1.xml" ContentType="application/vnd.ms-office.activeX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7" r:id="rId1"/>
  </p:sldMasterIdLst>
  <p:notesMasterIdLst>
    <p:notesMasterId r:id="rId13"/>
  </p:notesMasterIdLst>
  <p:sldIdLst>
    <p:sldId id="256" r:id="rId2"/>
    <p:sldId id="258" r:id="rId3"/>
    <p:sldId id="259" r:id="rId4"/>
    <p:sldId id="271" r:id="rId5"/>
    <p:sldId id="269" r:id="rId6"/>
    <p:sldId id="266" r:id="rId7"/>
    <p:sldId id="270" r:id="rId8"/>
    <p:sldId id="268" r:id="rId9"/>
    <p:sldId id="263" r:id="rId10"/>
    <p:sldId id="264" r:id="rId11"/>
    <p:sldId id="260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VHDLwithoptimal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-1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802"/>
  <ax:ocxPr ax:name="_cy" ax:value="12991"/>
</ax:ocx>
</file>

<file path=ppt/activeX/activeX2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editor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-1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802"/>
  <ax:ocxPr ax:name="_cy" ax:value="13018"/>
</ax:ocx>
</file>

<file path=ppt/activeX/activeX3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18CC6-24C7-4ABE-867C-FAEE86D88F44}" type="datetimeFigureOut">
              <a:rPr lang="zh-CN" altLang="en-US" smtClean="0"/>
              <a:pPr/>
              <a:t>2010/5/12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F595C-C167-49A3-BCA2-04A9709C7F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648FB6-8590-40C2-8B46-1269582A2C5C}" type="datetime1">
              <a:rPr lang="de-DE" altLang="zh-CN" smtClean="0"/>
              <a:pPr/>
              <a:t>12.05.2010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altLang="zh-CN" smtClean="0"/>
              <a:t>8th European Workshop on Microelectronics Education</a:t>
            </a:r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A490D9-2775-4489-896B-36E05522D6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E67969-4E80-49E6-970B-582AFEADDF59}" type="datetime1">
              <a:rPr lang="de-DE" altLang="zh-CN" smtClean="0"/>
              <a:pPr/>
              <a:t>12.05.2010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8th European Workshop on Microelectronics Education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490D9-2775-4489-896B-36E05522D6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785837-9C46-4051-8B6C-DBD70CDBA2DA}" type="datetime1">
              <a:rPr lang="de-DE" altLang="zh-CN" smtClean="0"/>
              <a:pPr/>
              <a:t>12.05.2010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8th European Workshop on Microelectronics Education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490D9-2775-4489-896B-36E05522D6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1EB86-B404-4E79-8F08-27FB6B52B0A5}" type="datetime1">
              <a:rPr lang="de-DE" altLang="zh-CN" smtClean="0"/>
              <a:pPr/>
              <a:t>12.05.2010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8th European Workshop on Microelectronics Education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490D9-2775-4489-896B-36E05522D63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44588A-A6B5-473F-A902-1AEF3AECD914}" type="datetime1">
              <a:rPr lang="de-DE" altLang="zh-CN" smtClean="0"/>
              <a:pPr/>
              <a:t>12.05.2010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8th European Workshop on Microelectronics Education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490D9-2775-4489-896B-36E05522D63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C5772-54E2-4825-AEE2-1AA9B815A9B5}" type="datetime1">
              <a:rPr lang="de-DE" altLang="zh-CN" smtClean="0"/>
              <a:pPr/>
              <a:t>12.05.2010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8th European Workshop on Microelectronics Education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490D9-2775-4489-896B-36E05522D63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EDB84-3C34-4CBF-ABA1-3345E3FEF189}" type="datetime1">
              <a:rPr lang="de-DE" altLang="zh-CN" smtClean="0"/>
              <a:pPr/>
              <a:t>12.05.2010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8th European Workshop on Microelectronics Education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490D9-2775-4489-896B-36E05522D6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1D5CFD-0906-44F4-A346-A9D41692DD2F}" type="datetime1">
              <a:rPr lang="de-DE" altLang="zh-CN" smtClean="0"/>
              <a:pPr/>
              <a:t>12.05.2010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8th European Workshop on Microelectronics Education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490D9-2775-4489-896B-36E05522D63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F9AAA-7B6E-480B-B578-1571CCFC883F}" type="datetime1">
              <a:rPr lang="de-DE" altLang="zh-CN" smtClean="0"/>
              <a:pPr/>
              <a:t>12.05.2010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8th European Workshop on Microelectronics Education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490D9-2775-4489-896B-36E05522D6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609D431-47C9-4371-8153-5F2FD6C0F2FF}" type="datetime1">
              <a:rPr lang="de-DE" altLang="zh-CN" smtClean="0"/>
              <a:pPr/>
              <a:t>12.05.2010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8th European Workshop on Microelectronics Education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490D9-2775-4489-896B-36E05522D6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55E4AB-FC2B-4622-98FF-56A2B740E011}" type="datetime1">
              <a:rPr lang="de-DE" altLang="zh-CN" smtClean="0"/>
              <a:pPr/>
              <a:t>12.05.2010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altLang="zh-CN" smtClean="0"/>
              <a:t>8th European Workshop on Microelectronics Education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A490D9-2775-4489-896B-36E05522D63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BB948BE-89D5-417C-B192-6C0ED1D266D2}" type="datetime1">
              <a:rPr lang="de-DE" altLang="zh-CN" smtClean="0"/>
              <a:pPr/>
              <a:t>12.05.2010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altLang="zh-CN" smtClean="0"/>
              <a:t>8th European Workshop on Microelectronics Education</a:t>
            </a:r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4A490D9-2775-4489-896B-36E05522D6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A Platform for VHDL Visualization</a:t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28662" y="3643314"/>
            <a:ext cx="7429552" cy="1752600"/>
          </a:xfrm>
        </p:spPr>
        <p:txBody>
          <a:bodyPr>
            <a:normAutofit/>
          </a:bodyPr>
          <a:lstStyle/>
          <a:p>
            <a:r>
              <a:rPr lang="de-DE" altLang="zh-CN" sz="2400" dirty="0" smtClean="0">
                <a:solidFill>
                  <a:schemeClr val="tx2"/>
                </a:solidFill>
              </a:rPr>
              <a:t>Zheng Lu, </a:t>
            </a:r>
            <a:r>
              <a:rPr lang="en-GB" altLang="zh-CN" sz="2400" dirty="0" smtClean="0"/>
              <a:t>Abdulhadi Shoufan, Guido Rößling</a:t>
            </a:r>
          </a:p>
          <a:p>
            <a:r>
              <a:rPr lang="en-US" altLang="zh-CN" sz="2400" dirty="0" smtClean="0">
                <a:solidFill>
                  <a:schemeClr val="tx2"/>
                </a:solidFill>
              </a:rPr>
              <a:t>8th European Workshop on Microelectronics Education</a:t>
            </a:r>
          </a:p>
          <a:p>
            <a:r>
              <a:rPr lang="de-DE" altLang="zh-CN" sz="2400" dirty="0" smtClean="0">
                <a:solidFill>
                  <a:schemeClr val="tx2"/>
                </a:solidFill>
              </a:rPr>
              <a:t>12.05.2010</a:t>
            </a:r>
            <a:endParaRPr lang="zh-CN" altLang="en-US" sz="2400" dirty="0" smtClean="0">
              <a:solidFill>
                <a:schemeClr val="tx2"/>
              </a:solidFill>
            </a:endParaRPr>
          </a:p>
          <a:p>
            <a:endParaRPr lang="zh-CN" altLang="en-US" dirty="0"/>
          </a:p>
        </p:txBody>
      </p:sp>
      <p:pic>
        <p:nvPicPr>
          <p:cNvPr id="4" name="内容占位符 6" descr="tu_darmstadt_we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571480"/>
            <a:ext cx="2286016" cy="1055084"/>
          </a:xfrm>
          <a:prstGeom prst="rect">
            <a:avLst/>
          </a:prstGeom>
        </p:spPr>
      </p:pic>
      <p:pic>
        <p:nvPicPr>
          <p:cNvPr id="5" name="图片 4" descr="logo-cas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9586" y="571480"/>
            <a:ext cx="690561" cy="930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altLang="zh-CN" dirty="0" err="1" smtClean="0"/>
              <a:t>Thank</a:t>
            </a:r>
            <a:r>
              <a:rPr lang="de-DE" altLang="zh-CN" dirty="0" smtClean="0"/>
              <a:t> </a:t>
            </a:r>
            <a:r>
              <a:rPr lang="de-DE" altLang="zh-CN" dirty="0" err="1" smtClean="0"/>
              <a:t>you</a:t>
            </a:r>
            <a:r>
              <a:rPr lang="de-DE" altLang="zh-CN" dirty="0" smtClean="0"/>
              <a:t>!!!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8th European Workshop on Microelectronics Education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490D9-2775-4489-896B-36E05522D636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</a:t>
            </a:r>
            <a:r>
              <a:rPr lang="en-US" altLang="zh-CN" cap="small" dirty="0" smtClean="0"/>
              <a:t>nimal: </a:t>
            </a:r>
            <a:r>
              <a:rPr lang="en-US" altLang="zh-CN" sz="1600" dirty="0" smtClean="0">
                <a:solidFill>
                  <a:srgbClr val="FF0000"/>
                </a:solidFill>
              </a:rPr>
              <a:t>A</a:t>
            </a:r>
            <a:r>
              <a:rPr lang="en-US" altLang="zh-CN" sz="1600" dirty="0" smtClean="0"/>
              <a:t> </a:t>
            </a:r>
            <a:r>
              <a:rPr lang="en-US" altLang="zh-CN" sz="1600" dirty="0" smtClean="0">
                <a:solidFill>
                  <a:srgbClr val="FF0000"/>
                </a:solidFill>
              </a:rPr>
              <a:t>n</a:t>
            </a:r>
            <a:r>
              <a:rPr lang="en-US" altLang="zh-CN" sz="1600" dirty="0" smtClean="0"/>
              <a:t>ew </a:t>
            </a:r>
            <a:r>
              <a:rPr lang="en-US" altLang="zh-CN" sz="1600" dirty="0" smtClean="0">
                <a:solidFill>
                  <a:srgbClr val="FF0000"/>
                </a:solidFill>
              </a:rPr>
              <a:t>i</a:t>
            </a:r>
            <a:r>
              <a:rPr lang="en-US" altLang="zh-CN" sz="1600" dirty="0" smtClean="0"/>
              <a:t>nteractive </a:t>
            </a:r>
            <a:r>
              <a:rPr lang="en-US" altLang="zh-CN" sz="1600" dirty="0" smtClean="0">
                <a:solidFill>
                  <a:srgbClr val="FF0000"/>
                </a:solidFill>
              </a:rPr>
              <a:t>m</a:t>
            </a:r>
            <a:r>
              <a:rPr lang="en-US" altLang="zh-CN" sz="1600" dirty="0" smtClean="0"/>
              <a:t>odeler for </a:t>
            </a:r>
            <a:r>
              <a:rPr lang="en-US" altLang="zh-CN" sz="1600" dirty="0" smtClean="0">
                <a:solidFill>
                  <a:srgbClr val="FF0000"/>
                </a:solidFill>
              </a:rPr>
              <a:t>a</a:t>
            </a:r>
            <a:r>
              <a:rPr lang="en-US" altLang="zh-CN" sz="1600" dirty="0" smtClean="0"/>
              <a:t>nimations</a:t>
            </a:r>
            <a:r>
              <a:rPr lang="de-DE" altLang="zh-CN" sz="1600" dirty="0" smtClean="0"/>
              <a:t> </a:t>
            </a:r>
            <a:r>
              <a:rPr lang="en-US" altLang="zh-CN" sz="1600" dirty="0" smtClean="0"/>
              <a:t>in </a:t>
            </a:r>
            <a:r>
              <a:rPr lang="en-US" altLang="zh-CN" sz="1600" dirty="0" smtClean="0">
                <a:solidFill>
                  <a:srgbClr val="FF0000"/>
                </a:solidFill>
              </a:rPr>
              <a:t>l</a:t>
            </a:r>
            <a:r>
              <a:rPr lang="en-US" altLang="zh-CN" sz="1600" dirty="0" smtClean="0"/>
              <a:t>ectures</a:t>
            </a:r>
          </a:p>
          <a:p>
            <a:pPr algn="just"/>
            <a:r>
              <a:rPr lang="en-US" altLang="zh-CN" dirty="0" smtClean="0"/>
              <a:t>Compact, efficient and easy to use animation tool</a:t>
            </a:r>
            <a:endParaRPr lang="en-GB" altLang="zh-CN" dirty="0" smtClean="0"/>
          </a:p>
          <a:p>
            <a:r>
              <a:rPr lang="en-GB" altLang="zh-CN" dirty="0" smtClean="0"/>
              <a:t>Graphical primitives: </a:t>
            </a:r>
            <a:r>
              <a:rPr lang="en-GB" altLang="zh-CN" sz="2000" dirty="0" smtClean="0"/>
              <a:t>point, </a:t>
            </a:r>
            <a:r>
              <a:rPr lang="en-GB" altLang="zh-CN" sz="2000" dirty="0" err="1" smtClean="0"/>
              <a:t>polyline</a:t>
            </a:r>
            <a:r>
              <a:rPr lang="en-GB" altLang="zh-CN" sz="2000" dirty="0" smtClean="0"/>
              <a:t>, polygon, arc and text</a:t>
            </a:r>
            <a:endParaRPr lang="en-GB" altLang="zh-CN" dirty="0" smtClean="0"/>
          </a:p>
          <a:p>
            <a:r>
              <a:rPr lang="en-GB" altLang="zh-CN" dirty="0" smtClean="0"/>
              <a:t>Animation effects:</a:t>
            </a:r>
            <a:r>
              <a:rPr lang="en-US" altLang="zh-CN" dirty="0" smtClean="0"/>
              <a:t> </a:t>
            </a:r>
            <a:r>
              <a:rPr lang="en-US" altLang="zh-CN" sz="2000" dirty="0" smtClean="0"/>
              <a:t>display, timed display, hiding, color </a:t>
            </a:r>
            <a:r>
              <a:rPr lang="en-GB" altLang="zh-CN" sz="2000" dirty="0" smtClean="0"/>
              <a:t>change, movement and rotation</a:t>
            </a:r>
            <a:endParaRPr lang="en-GB" altLang="zh-CN" cap="small" dirty="0" smtClean="0"/>
          </a:p>
          <a:p>
            <a:r>
              <a:rPr lang="en-GB" altLang="zh-CN" cap="small" dirty="0" err="1" smtClean="0"/>
              <a:t>AnimalScript</a:t>
            </a:r>
            <a:endParaRPr lang="en-GB" altLang="zh-CN" cap="small" dirty="0" smtClean="0"/>
          </a:p>
          <a:p>
            <a:endParaRPr lang="en-GB" altLang="zh-CN" dirty="0" smtClean="0"/>
          </a:p>
          <a:p>
            <a:endParaRPr lang="en-GB" altLang="zh-CN" dirty="0" smtClean="0"/>
          </a:p>
          <a:p>
            <a:endParaRPr lang="en-US" altLang="zh-CN" dirty="0" smtClean="0"/>
          </a:p>
          <a:p>
            <a:endParaRPr lang="de-DE" altLang="zh-CN" cap="small" dirty="0" smtClean="0"/>
          </a:p>
          <a:p>
            <a:pPr>
              <a:buNone/>
            </a:pPr>
            <a:endParaRPr lang="de-DE" altLang="zh-CN" dirty="0" smtClean="0"/>
          </a:p>
          <a:p>
            <a:pPr>
              <a:buNone/>
            </a:pPr>
            <a:endParaRPr lang="de-DE" altLang="zh-CN" dirty="0" smtClean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chemeClr val="accent4"/>
                </a:solidFill>
              </a:rPr>
              <a:t>8th European Workshop on Microelectronics Education</a:t>
            </a:r>
            <a:endParaRPr lang="zh-CN" altLang="en-US" sz="1200" dirty="0">
              <a:solidFill>
                <a:schemeClr val="accent4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490D9-2775-4489-896B-36E05522D636}" type="slidenum">
              <a:rPr lang="zh-CN" altLang="en-US" sz="1600" smtClean="0"/>
              <a:pPr/>
              <a:t>11</a:t>
            </a:fld>
            <a:endParaRPr lang="zh-CN" altLang="en-US" sz="16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altLang="zh-CN" cap="small" dirty="0" smtClean="0"/>
              <a:t>Animal</a:t>
            </a:r>
            <a:endParaRPr lang="zh-CN" altLang="en-US" cap="small" dirty="0"/>
          </a:p>
        </p:txBody>
      </p:sp>
      <p:pic>
        <p:nvPicPr>
          <p:cNvPr id="7" name="内容占位符 6" descr="tu_darmstadt_we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10416" y="428604"/>
            <a:ext cx="1733550" cy="800100"/>
          </a:xfrm>
          <a:prstGeom prst="rect">
            <a:avLst/>
          </a:prstGeom>
        </p:spPr>
      </p:pic>
    </p:spTree>
    <p:controls>
      <p:control spid="1032" name="Label1" r:id="rId2" imgW="790560" imgH="219240"/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Introduction</a:t>
            </a:r>
          </a:p>
          <a:p>
            <a:pPr lvl="1"/>
            <a:r>
              <a:rPr lang="en-US" altLang="zh-CN" dirty="0" smtClean="0"/>
              <a:t>VHDL and Platform</a:t>
            </a:r>
          </a:p>
          <a:p>
            <a:pPr lvl="1"/>
            <a:r>
              <a:rPr lang="de-DE" altLang="zh-CN" dirty="0" smtClean="0"/>
              <a:t>Motivation</a:t>
            </a:r>
            <a:endParaRPr lang="en-US" altLang="zh-CN" dirty="0" smtClean="0"/>
          </a:p>
          <a:p>
            <a:pPr lvl="1"/>
            <a:endParaRPr lang="de-DE" altLang="zh-CN" cap="small" dirty="0" smtClean="0"/>
          </a:p>
          <a:p>
            <a:r>
              <a:rPr lang="en-US" altLang="zh-CN" dirty="0" smtClean="0"/>
              <a:t>VISUAL-VHDL</a:t>
            </a:r>
          </a:p>
          <a:p>
            <a:pPr lvl="1"/>
            <a:r>
              <a:rPr lang="en-US" altLang="zh-CN" dirty="0" smtClean="0"/>
              <a:t>a plug-in for Animal, which is a Java-based environment for algorithm visualization. </a:t>
            </a:r>
            <a:endParaRPr lang="de-DE" altLang="zh-CN" cap="small" dirty="0" smtClean="0"/>
          </a:p>
          <a:p>
            <a:pPr lvl="1"/>
            <a:endParaRPr lang="de-DE" altLang="zh-CN" cap="small" dirty="0" smtClean="0"/>
          </a:p>
          <a:p>
            <a:r>
              <a:rPr lang="en-GB" altLang="zh-CN" dirty="0" smtClean="0"/>
              <a:t>Conclusion</a:t>
            </a:r>
          </a:p>
          <a:p>
            <a:pPr>
              <a:buNone/>
            </a:pPr>
            <a:endParaRPr lang="de-DE" altLang="zh-CN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chemeClr val="accent4"/>
                </a:solidFill>
              </a:rPr>
              <a:t>8th European Workshop on Microelectronics Education</a:t>
            </a:r>
            <a:endParaRPr lang="zh-CN" altLang="en-US" sz="1200" dirty="0">
              <a:solidFill>
                <a:schemeClr val="accent4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490D9-2775-4489-896B-36E05522D636}" type="slidenum">
              <a:rPr lang="zh-CN" altLang="en-US" sz="1600" smtClean="0"/>
              <a:pPr/>
              <a:t>2</a:t>
            </a:fld>
            <a:endParaRPr lang="zh-CN" altLang="en-US" sz="16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altLang="zh-CN" dirty="0" err="1" smtClean="0"/>
              <a:t>outline</a:t>
            </a:r>
            <a:endParaRPr lang="zh-CN" altLang="en-US" dirty="0"/>
          </a:p>
        </p:txBody>
      </p:sp>
      <p:pic>
        <p:nvPicPr>
          <p:cNvPr id="7" name="内容占位符 6" descr="tu_darmstadt_we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10416" y="428604"/>
            <a:ext cx="1733550" cy="80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de-DE" altLang="zh-CN" dirty="0" smtClean="0"/>
              <a:t>VHDL:</a:t>
            </a:r>
          </a:p>
          <a:p>
            <a:pPr lvl="1"/>
            <a:r>
              <a:rPr lang="en-US" altLang="zh-CN" dirty="0" smtClean="0"/>
              <a:t>Very-High-Speed Integrated Circuit Hardware Description Language</a:t>
            </a:r>
          </a:p>
          <a:p>
            <a:pPr lvl="1"/>
            <a:r>
              <a:rPr lang="en-US" altLang="zh-CN" dirty="0" smtClean="0"/>
              <a:t>Experts suppose, that in future more than 95% of the designs will be in VHDL and </a:t>
            </a:r>
            <a:r>
              <a:rPr lang="en-US" altLang="zh-CN" dirty="0" err="1" smtClean="0"/>
              <a:t>Verilog</a:t>
            </a:r>
            <a:r>
              <a:rPr lang="en-US" altLang="zh-CN" dirty="0" smtClean="0"/>
              <a:t> written.</a:t>
            </a:r>
          </a:p>
          <a:p>
            <a:pPr lvl="1"/>
            <a:r>
              <a:rPr lang="en-US" altLang="zh-CN" dirty="0" smtClean="0"/>
              <a:t>VHDL coding difficult to understand.</a:t>
            </a:r>
          </a:p>
          <a:p>
            <a:pPr lvl="2"/>
            <a:r>
              <a:rPr lang="en-US" altLang="zh-CN" sz="2000" dirty="0" smtClean="0"/>
              <a:t>For example:   </a:t>
            </a:r>
          </a:p>
          <a:p>
            <a:pPr lvl="1">
              <a:buNone/>
            </a:pPr>
            <a:endParaRPr lang="en-US" altLang="zh-CN" sz="1600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chemeClr val="accent4"/>
                </a:solidFill>
              </a:rPr>
              <a:t>8th European Workshop on Microelectronics Education</a:t>
            </a:r>
            <a:endParaRPr lang="zh-CN" altLang="en-US" sz="1200" dirty="0">
              <a:solidFill>
                <a:schemeClr val="accent4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490D9-2775-4489-896B-36E05522D636}" type="slidenum">
              <a:rPr lang="zh-CN" altLang="en-US" sz="1600" smtClean="0"/>
              <a:pPr/>
              <a:t>3</a:t>
            </a:fld>
            <a:endParaRPr lang="zh-CN" altLang="en-US" sz="16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pic>
        <p:nvPicPr>
          <p:cNvPr id="7" name="内容占位符 6" descr="tu_darmstadt_we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10416" y="428604"/>
            <a:ext cx="1733550" cy="800100"/>
          </a:xfrm>
          <a:prstGeom prst="rect">
            <a:avLst/>
          </a:prstGeom>
        </p:spPr>
      </p:pic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2000232" y="4286256"/>
          <a:ext cx="5715040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1980"/>
                <a:gridCol w="3183060"/>
              </a:tblGrid>
              <a:tr h="18418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Java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VHDL</a:t>
                      </a:r>
                      <a:endParaRPr lang="en-GB" sz="1400" dirty="0"/>
                    </a:p>
                  </a:txBody>
                  <a:tcPr/>
                </a:tc>
              </a:tr>
              <a:tr h="1841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c=a + b; </a:t>
                      </a:r>
                      <a:endParaRPr lang="en-GB" altLang="zh-CN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c:=a + b; </a:t>
                      </a:r>
                      <a:endParaRPr lang="en-GB" altLang="zh-CN" sz="1400" dirty="0" smtClean="0"/>
                    </a:p>
                  </a:txBody>
                  <a:tcPr/>
                </a:tc>
              </a:tr>
              <a:tr h="52504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Only </a:t>
                      </a:r>
                      <a:r>
                        <a:rPr kumimoji="0" lang="en-US" sz="14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en-US" altLang="zh-CN" sz="14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ssign the variables.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Perhaps include:</a:t>
                      </a:r>
                    </a:p>
                    <a:p>
                      <a:r>
                        <a:rPr kumimoji="0" lang="en-US" altLang="zh-C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Allocation</a:t>
                      </a:r>
                    </a:p>
                    <a:p>
                      <a:r>
                        <a:rPr kumimoji="0" lang="en-US" altLang="zh-C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Mapping</a:t>
                      </a:r>
                      <a:endParaRPr kumimoji="0" lang="en-GB" altLang="zh-CN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altLang="zh-C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Scheduling</a:t>
                      </a:r>
                    </a:p>
                    <a:p>
                      <a:r>
                        <a:rPr kumimoji="0" lang="en-GB" altLang="zh-C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......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481328"/>
            <a:ext cx="4829180" cy="4525963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Some of the existing methods:</a:t>
            </a:r>
          </a:p>
          <a:p>
            <a:pPr lvl="1"/>
            <a:r>
              <a:rPr lang="en-US" sz="2000" dirty="0" smtClean="0"/>
              <a:t>Project &amp; practical training</a:t>
            </a:r>
          </a:p>
          <a:p>
            <a:pPr lvl="1"/>
            <a:r>
              <a:rPr lang="en-US" altLang="zh-CN" sz="2000" dirty="0" smtClean="0"/>
              <a:t>Seminary</a:t>
            </a:r>
          </a:p>
          <a:p>
            <a:pPr lvl="1"/>
            <a:r>
              <a:rPr lang="en-US" sz="2000" dirty="0" smtClean="0"/>
              <a:t>CAD</a:t>
            </a:r>
          </a:p>
          <a:p>
            <a:r>
              <a:rPr lang="en-US" altLang="zh-CN" dirty="0" smtClean="0"/>
              <a:t>Animation platform</a:t>
            </a:r>
          </a:p>
          <a:p>
            <a:pPr lvl="1"/>
            <a:r>
              <a:rPr lang="en-US" altLang="zh-CN" sz="2000" dirty="0" smtClean="0"/>
              <a:t>Dynamic picture (Animation)</a:t>
            </a:r>
          </a:p>
          <a:p>
            <a:pPr lvl="1">
              <a:buNone/>
            </a:pPr>
            <a:r>
              <a:rPr lang="en-US" altLang="zh-CN" sz="2000" dirty="0" smtClean="0"/>
              <a:t>   can make abstract concept </a:t>
            </a:r>
          </a:p>
          <a:p>
            <a:pPr lvl="1">
              <a:buNone/>
            </a:pPr>
            <a:r>
              <a:rPr lang="en-US" altLang="zh-CN" sz="2000" dirty="0" smtClean="0"/>
              <a:t>   more concrete. </a:t>
            </a:r>
          </a:p>
          <a:p>
            <a:pPr>
              <a:buNone/>
            </a:pPr>
            <a:r>
              <a:rPr lang="en-US" altLang="zh-CN" dirty="0" smtClean="0"/>
              <a:t>	</a:t>
            </a:r>
          </a:p>
          <a:p>
            <a:r>
              <a:rPr lang="en-US" altLang="zh-CN" dirty="0" smtClean="0"/>
              <a:t>Our solution:</a:t>
            </a:r>
            <a:r>
              <a:rPr lang="de-DE" altLang="zh-CN" dirty="0" smtClean="0"/>
              <a:t> VISUAL-VHDL</a:t>
            </a:r>
            <a:endParaRPr lang="en-GB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8th European Workshop on Microelectronics Education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490D9-2775-4489-896B-36E05522D636}" type="slidenum">
              <a:rPr lang="zh-CN" altLang="en-US" smtClean="0"/>
              <a:pPr/>
              <a:t>4</a:t>
            </a:fld>
            <a:endParaRPr lang="zh-CN" altLang="en-US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pic>
        <p:nvPicPr>
          <p:cNvPr id="7" name="内容占位符 6" descr="tu_darmstadt_we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10416" y="428604"/>
            <a:ext cx="1733550" cy="8001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4714876" y="1785926"/>
            <a:ext cx="2143140" cy="71438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GB" altLang="zh-CN" sz="1400" b="1" dirty="0" smtClean="0">
                <a:solidFill>
                  <a:schemeClr val="bg1"/>
                </a:solidFill>
              </a:rPr>
              <a:t>Schematic viewers in commercial synthesis programs</a:t>
            </a:r>
          </a:p>
        </p:txBody>
      </p:sp>
      <p:sp>
        <p:nvSpPr>
          <p:cNvPr id="9" name="矩形 8"/>
          <p:cNvSpPr/>
          <p:nvPr/>
        </p:nvSpPr>
        <p:spPr>
          <a:xfrm>
            <a:off x="4714876" y="2500306"/>
            <a:ext cx="2143140" cy="57150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altLang="zh-CN" sz="1200" dirty="0" smtClean="0"/>
              <a:t>Generated after completing</a:t>
            </a:r>
          </a:p>
          <a:p>
            <a:r>
              <a:rPr lang="en-GB" altLang="zh-CN" sz="1200" dirty="0" smtClean="0"/>
              <a:t>the synthesis process</a:t>
            </a:r>
          </a:p>
        </p:txBody>
      </p:sp>
      <p:sp>
        <p:nvSpPr>
          <p:cNvPr id="10" name="矩形 9"/>
          <p:cNvSpPr/>
          <p:nvPr/>
        </p:nvSpPr>
        <p:spPr>
          <a:xfrm>
            <a:off x="4714876" y="3643314"/>
            <a:ext cx="2143140" cy="57150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n-GB" altLang="zh-CN" sz="1200" dirty="0" smtClean="0"/>
              <a:t>More  windows</a:t>
            </a:r>
          </a:p>
        </p:txBody>
      </p:sp>
      <p:sp>
        <p:nvSpPr>
          <p:cNvPr id="11" name="矩形 10"/>
          <p:cNvSpPr/>
          <p:nvPr/>
        </p:nvSpPr>
        <p:spPr>
          <a:xfrm>
            <a:off x="4714876" y="4786322"/>
            <a:ext cx="2143140" cy="57150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n-GB" altLang="zh-CN" sz="1200" dirty="0" smtClean="0"/>
              <a:t>Optimization is performed</a:t>
            </a:r>
          </a:p>
          <a:p>
            <a:r>
              <a:rPr lang="en-GB" altLang="zh-CN" sz="1200" dirty="0" smtClean="0"/>
              <a:t>in the background</a:t>
            </a:r>
          </a:p>
        </p:txBody>
      </p:sp>
      <p:sp>
        <p:nvSpPr>
          <p:cNvPr id="12" name="矩形 11"/>
          <p:cNvSpPr/>
          <p:nvPr/>
        </p:nvSpPr>
        <p:spPr>
          <a:xfrm>
            <a:off x="6858016" y="4786322"/>
            <a:ext cx="2071702" cy="57150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altLang="zh-CN" sz="1200" dirty="0" smtClean="0"/>
              <a:t>Optimization can be visualized</a:t>
            </a:r>
          </a:p>
          <a:p>
            <a:r>
              <a:rPr lang="en-GB" altLang="zh-CN" sz="1200" dirty="0" smtClean="0"/>
              <a:t>in an auxiliary window</a:t>
            </a:r>
          </a:p>
        </p:txBody>
      </p:sp>
      <p:sp>
        <p:nvSpPr>
          <p:cNvPr id="13" name="矩形 12"/>
          <p:cNvSpPr/>
          <p:nvPr/>
        </p:nvSpPr>
        <p:spPr>
          <a:xfrm>
            <a:off x="6858016" y="2500306"/>
            <a:ext cx="2071702" cy="57150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n-GB" altLang="zh-CN" sz="1200" dirty="0" smtClean="0"/>
              <a:t>Generated on the fly.</a:t>
            </a:r>
          </a:p>
        </p:txBody>
      </p:sp>
      <p:sp>
        <p:nvSpPr>
          <p:cNvPr id="14" name="矩形 13"/>
          <p:cNvSpPr/>
          <p:nvPr/>
        </p:nvSpPr>
        <p:spPr>
          <a:xfrm>
            <a:off x="6858016" y="3643314"/>
            <a:ext cx="2071702" cy="57150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altLang="zh-CN" sz="1200" dirty="0" smtClean="0"/>
              <a:t>One window</a:t>
            </a:r>
          </a:p>
        </p:txBody>
      </p:sp>
      <p:sp>
        <p:nvSpPr>
          <p:cNvPr id="15" name="矩形 14"/>
          <p:cNvSpPr/>
          <p:nvPr/>
        </p:nvSpPr>
        <p:spPr>
          <a:xfrm>
            <a:off x="6858016" y="1785926"/>
            <a:ext cx="2071702" cy="71438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GB" altLang="zh-CN" sz="1400" b="1" dirty="0" smtClean="0"/>
              <a:t>VISUAL-VHDL</a:t>
            </a:r>
          </a:p>
          <a:p>
            <a:pPr>
              <a:defRPr/>
            </a:pPr>
            <a:endParaRPr lang="en-GB" altLang="zh-CN" sz="1400" b="1" dirty="0" smtClean="0"/>
          </a:p>
          <a:p>
            <a:pPr>
              <a:defRPr/>
            </a:pPr>
            <a:endParaRPr lang="en-GB" altLang="zh-CN" sz="1400" b="1" dirty="0" smtClean="0"/>
          </a:p>
        </p:txBody>
      </p:sp>
      <p:sp>
        <p:nvSpPr>
          <p:cNvPr id="16" name="矩形 15"/>
          <p:cNvSpPr/>
          <p:nvPr/>
        </p:nvSpPr>
        <p:spPr>
          <a:xfrm>
            <a:off x="4714876" y="3071810"/>
            <a:ext cx="2143140" cy="57150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n-GB" altLang="zh-CN" sz="1200" dirty="0" smtClean="0"/>
              <a:t>Output all at once</a:t>
            </a:r>
          </a:p>
        </p:txBody>
      </p:sp>
      <p:sp>
        <p:nvSpPr>
          <p:cNvPr id="17" name="矩形 16"/>
          <p:cNvSpPr/>
          <p:nvPr/>
        </p:nvSpPr>
        <p:spPr>
          <a:xfrm>
            <a:off x="6858016" y="3071810"/>
            <a:ext cx="2071702" cy="57150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n-GB" altLang="zh-CN" sz="1200" dirty="0" smtClean="0"/>
              <a:t>Interactive mode</a:t>
            </a:r>
          </a:p>
        </p:txBody>
      </p:sp>
      <p:sp>
        <p:nvSpPr>
          <p:cNvPr id="18" name="矩形 17"/>
          <p:cNvSpPr/>
          <p:nvPr/>
        </p:nvSpPr>
        <p:spPr>
          <a:xfrm>
            <a:off x="4714876" y="4214818"/>
            <a:ext cx="2143140" cy="57150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altLang="zh-CN" sz="1200" dirty="0" smtClean="0"/>
              <a:t>Optimization may hinder the understanding </a:t>
            </a:r>
          </a:p>
        </p:txBody>
      </p:sp>
      <p:sp>
        <p:nvSpPr>
          <p:cNvPr id="19" name="矩形 18"/>
          <p:cNvSpPr/>
          <p:nvPr/>
        </p:nvSpPr>
        <p:spPr>
          <a:xfrm>
            <a:off x="6858016" y="4214818"/>
            <a:ext cx="2071702" cy="57150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n-US" altLang="zh-CN" sz="1200" dirty="0" smtClean="0"/>
              <a:t>Optimization is done on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altLang="zh-CN" cap="small" dirty="0" smtClean="0"/>
          </a:p>
          <a:p>
            <a:pPr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endParaRPr lang="de-DE" altLang="zh-CN" cap="small" dirty="0" smtClean="0"/>
          </a:p>
          <a:p>
            <a:pPr>
              <a:buNone/>
            </a:pPr>
            <a:endParaRPr lang="de-DE" altLang="zh-CN" dirty="0" smtClean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chemeClr val="accent4"/>
                </a:solidFill>
              </a:rPr>
              <a:t>8th European Workshop on Microelectronics Education</a:t>
            </a:r>
            <a:endParaRPr lang="zh-CN" altLang="en-US" sz="1200" dirty="0">
              <a:solidFill>
                <a:schemeClr val="accent4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490D9-2775-4489-896B-36E05522D636}" type="slidenum">
              <a:rPr lang="zh-CN" altLang="en-US" sz="1600" smtClean="0"/>
              <a:pPr/>
              <a:t>5</a:t>
            </a:fld>
            <a:endParaRPr lang="zh-CN" altLang="en-US" sz="16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VISUAL-VHDL</a:t>
            </a:r>
          </a:p>
        </p:txBody>
      </p:sp>
      <p:pic>
        <p:nvPicPr>
          <p:cNvPr id="7" name="内容占位符 6" descr="tu_darmstadt_we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10416" y="428604"/>
            <a:ext cx="1733550" cy="800100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2532248"/>
            <a:ext cx="2857520" cy="132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直接箭头连接符 11"/>
          <p:cNvCxnSpPr>
            <a:stCxn id="52" idx="6"/>
          </p:cNvCxnSpPr>
          <p:nvPr/>
        </p:nvCxnSpPr>
        <p:spPr>
          <a:xfrm flipV="1">
            <a:off x="4386513" y="3357133"/>
            <a:ext cx="1328495" cy="855437"/>
          </a:xfrm>
          <a:prstGeom prst="straightConnector1">
            <a:avLst/>
          </a:prstGeom>
          <a:ln w="28575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图片 14" descr="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57884" y="1142984"/>
            <a:ext cx="2643206" cy="1073548"/>
          </a:xfrm>
          <a:prstGeom prst="rect">
            <a:avLst/>
          </a:prstGeom>
        </p:spPr>
      </p:pic>
      <p:cxnSp>
        <p:nvCxnSpPr>
          <p:cNvPr id="16" name="直接箭头连接符 15"/>
          <p:cNvCxnSpPr>
            <a:stCxn id="49" idx="6"/>
          </p:cNvCxnSpPr>
          <p:nvPr/>
        </p:nvCxnSpPr>
        <p:spPr>
          <a:xfrm flipV="1">
            <a:off x="4381750" y="1571612"/>
            <a:ext cx="1404696" cy="2248"/>
          </a:xfrm>
          <a:prstGeom prst="straightConnector1">
            <a:avLst/>
          </a:prstGeom>
          <a:ln w="28575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30663" y="4214818"/>
            <a:ext cx="2884741" cy="1861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8" name="直接箭头连接符 17"/>
          <p:cNvCxnSpPr/>
          <p:nvPr/>
        </p:nvCxnSpPr>
        <p:spPr>
          <a:xfrm>
            <a:off x="4357686" y="5715016"/>
            <a:ext cx="1500198" cy="1588"/>
          </a:xfrm>
          <a:prstGeom prst="straightConnector1">
            <a:avLst/>
          </a:prstGeom>
          <a:ln w="28575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bgerundetes Rechteck 16"/>
          <p:cNvSpPr/>
          <p:nvPr/>
        </p:nvSpPr>
        <p:spPr>
          <a:xfrm>
            <a:off x="661882" y="3643314"/>
            <a:ext cx="1315865" cy="100013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7" name="Abgerundetes Rechteck 26"/>
          <p:cNvSpPr/>
          <p:nvPr/>
        </p:nvSpPr>
        <p:spPr>
          <a:xfrm>
            <a:off x="2114379" y="2097316"/>
            <a:ext cx="2268000" cy="576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Code analysis and</a:t>
            </a:r>
          </a:p>
          <a:p>
            <a:pPr algn="ctr"/>
            <a:r>
              <a:rPr lang="en-US" sz="1400" dirty="0" smtClean="0"/>
              <a:t>Optimization</a:t>
            </a:r>
            <a:endParaRPr lang="en-US" sz="1400" dirty="0"/>
          </a:p>
        </p:txBody>
      </p:sp>
      <p:sp>
        <p:nvSpPr>
          <p:cNvPr id="48" name="Abgerundetes Rechteck 38"/>
          <p:cNvSpPr/>
          <p:nvPr/>
        </p:nvSpPr>
        <p:spPr>
          <a:xfrm>
            <a:off x="725826" y="4214818"/>
            <a:ext cx="1214446" cy="356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/>
              <a:t>Effects</a:t>
            </a:r>
            <a:endParaRPr lang="en-US" sz="1400"/>
          </a:p>
        </p:txBody>
      </p:sp>
      <p:sp>
        <p:nvSpPr>
          <p:cNvPr id="49" name="Ellipse 36"/>
          <p:cNvSpPr/>
          <p:nvPr/>
        </p:nvSpPr>
        <p:spPr>
          <a:xfrm>
            <a:off x="2113750" y="1285860"/>
            <a:ext cx="2268000" cy="576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/>
              <a:t>VHDL Code</a:t>
            </a:r>
            <a:endParaRPr lang="en-US" sz="1400"/>
          </a:p>
        </p:txBody>
      </p:sp>
      <p:sp>
        <p:nvSpPr>
          <p:cNvPr id="50" name="Abgerundetes Rechteck 17"/>
          <p:cNvSpPr/>
          <p:nvPr/>
        </p:nvSpPr>
        <p:spPr>
          <a:xfrm>
            <a:off x="2114530" y="3067314"/>
            <a:ext cx="2268000" cy="576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Generate</a:t>
            </a:r>
          </a:p>
          <a:p>
            <a:pPr algn="ctr"/>
            <a:r>
              <a:rPr lang="en-US" sz="1400" dirty="0" smtClean="0"/>
              <a:t>Extended </a:t>
            </a:r>
            <a:r>
              <a:rPr lang="en-US" sz="1400" dirty="0" err="1" smtClean="0"/>
              <a:t>Netlist</a:t>
            </a:r>
            <a:endParaRPr lang="en-US" sz="1400" dirty="0"/>
          </a:p>
        </p:txBody>
      </p:sp>
      <p:cxnSp>
        <p:nvCxnSpPr>
          <p:cNvPr id="51" name="Gerade Verbindung mit Pfeil 25"/>
          <p:cNvCxnSpPr>
            <a:stCxn id="49" idx="4"/>
            <a:endCxn id="47" idx="0"/>
          </p:cNvCxnSpPr>
          <p:nvPr/>
        </p:nvCxnSpPr>
        <p:spPr>
          <a:xfrm rot="16200000" flipH="1">
            <a:off x="3130336" y="1979273"/>
            <a:ext cx="235456" cy="629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2" name="Ellipse 31"/>
          <p:cNvSpPr/>
          <p:nvPr/>
        </p:nvSpPr>
        <p:spPr>
          <a:xfrm>
            <a:off x="2118513" y="3924570"/>
            <a:ext cx="2268000" cy="576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smtClean="0"/>
          </a:p>
        </p:txBody>
      </p:sp>
      <p:cxnSp>
        <p:nvCxnSpPr>
          <p:cNvPr id="53" name="Gerade Verbindung mit Pfeil 35"/>
          <p:cNvCxnSpPr>
            <a:stCxn id="50" idx="2"/>
            <a:endCxn id="52" idx="0"/>
          </p:cNvCxnSpPr>
          <p:nvPr/>
        </p:nvCxnSpPr>
        <p:spPr>
          <a:xfrm rot="16200000" flipH="1">
            <a:off x="3109893" y="3781950"/>
            <a:ext cx="281256" cy="3983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Abgerundetes Rechteck 40"/>
          <p:cNvSpPr/>
          <p:nvPr/>
        </p:nvSpPr>
        <p:spPr>
          <a:xfrm>
            <a:off x="2121252" y="4786322"/>
            <a:ext cx="2268000" cy="42862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Generate Animations in ANIMAL</a:t>
            </a:r>
            <a:endParaRPr lang="en-US" sz="1400" dirty="0"/>
          </a:p>
        </p:txBody>
      </p:sp>
      <p:cxnSp>
        <p:nvCxnSpPr>
          <p:cNvPr id="55" name="Gerade Verbindung mit Pfeil 41"/>
          <p:cNvCxnSpPr>
            <a:stCxn id="52" idx="4"/>
            <a:endCxn id="54" idx="0"/>
          </p:cNvCxnSpPr>
          <p:nvPr/>
        </p:nvCxnSpPr>
        <p:spPr>
          <a:xfrm rot="16200000" flipH="1">
            <a:off x="3111006" y="4642076"/>
            <a:ext cx="285752" cy="2739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6" name="Abgerundetes Rechteck 44"/>
          <p:cNvSpPr/>
          <p:nvPr/>
        </p:nvSpPr>
        <p:spPr>
          <a:xfrm>
            <a:off x="725826" y="3786980"/>
            <a:ext cx="1214446" cy="356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Primitives</a:t>
            </a:r>
            <a:endParaRPr lang="en-US" sz="1400" dirty="0"/>
          </a:p>
        </p:txBody>
      </p:sp>
      <p:sp>
        <p:nvSpPr>
          <p:cNvPr id="57" name="Ellipse 47"/>
          <p:cNvSpPr/>
          <p:nvPr/>
        </p:nvSpPr>
        <p:spPr>
          <a:xfrm>
            <a:off x="2124606" y="5424768"/>
            <a:ext cx="2268000" cy="576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/>
              <a:t>Animation</a:t>
            </a:r>
            <a:endParaRPr lang="en-US" sz="1400"/>
          </a:p>
        </p:txBody>
      </p:sp>
      <p:cxnSp>
        <p:nvCxnSpPr>
          <p:cNvPr id="58" name="Gerade Verbindung mit Pfeil 48"/>
          <p:cNvCxnSpPr>
            <a:stCxn id="54" idx="2"/>
            <a:endCxn id="57" idx="0"/>
          </p:cNvCxnSpPr>
          <p:nvPr/>
        </p:nvCxnSpPr>
        <p:spPr>
          <a:xfrm rot="16200000" flipH="1">
            <a:off x="3152020" y="5318182"/>
            <a:ext cx="209818" cy="3354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Gerade Verbindung mit Pfeil 57"/>
          <p:cNvCxnSpPr>
            <a:stCxn id="47" idx="2"/>
            <a:endCxn id="50" idx="0"/>
          </p:cNvCxnSpPr>
          <p:nvPr/>
        </p:nvCxnSpPr>
        <p:spPr>
          <a:xfrm rot="16200000" flipH="1">
            <a:off x="3051455" y="2870239"/>
            <a:ext cx="393998" cy="151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Gewinkelte Verbindung 77"/>
          <p:cNvCxnSpPr>
            <a:stCxn id="46" idx="0"/>
            <a:endCxn id="50" idx="1"/>
          </p:cNvCxnSpPr>
          <p:nvPr/>
        </p:nvCxnSpPr>
        <p:spPr>
          <a:xfrm rot="5400000" flipH="1" flipV="1">
            <a:off x="1573172" y="3101957"/>
            <a:ext cx="288000" cy="794715"/>
          </a:xfrm>
          <a:prstGeom prst="bentConnector2">
            <a:avLst/>
          </a:prstGeom>
          <a:ln w="28575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1" name="Abgerundetes Rechteck 79"/>
          <p:cNvSpPr/>
          <p:nvPr/>
        </p:nvSpPr>
        <p:spPr>
          <a:xfrm rot="16200000">
            <a:off x="-464379" y="4119139"/>
            <a:ext cx="1571636" cy="357190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Extended </a:t>
            </a:r>
          </a:p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Graphical Library</a:t>
            </a:r>
            <a:endParaRPr lang="en-US" sz="1400" b="1" dirty="0">
              <a:solidFill>
                <a:srgbClr val="C00000"/>
              </a:solidFill>
            </a:endParaRPr>
          </a:p>
        </p:txBody>
      </p:sp>
      <p:cxnSp>
        <p:nvCxnSpPr>
          <p:cNvPr id="64" name="Gewinkelte Verbindung 77"/>
          <p:cNvCxnSpPr>
            <a:stCxn id="46" idx="2"/>
            <a:endCxn id="54" idx="1"/>
          </p:cNvCxnSpPr>
          <p:nvPr/>
        </p:nvCxnSpPr>
        <p:spPr>
          <a:xfrm rot="16200000" flipH="1">
            <a:off x="1541938" y="4421322"/>
            <a:ext cx="357190" cy="801437"/>
          </a:xfrm>
          <a:prstGeom prst="bentConnector2">
            <a:avLst/>
          </a:prstGeom>
          <a:ln w="28575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6" name="Rechteck 24"/>
          <p:cNvSpPr/>
          <p:nvPr/>
        </p:nvSpPr>
        <p:spPr>
          <a:xfrm>
            <a:off x="2440338" y="4173360"/>
            <a:ext cx="16129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smtClean="0">
                <a:solidFill>
                  <a:schemeClr val="bg1"/>
                </a:solidFill>
              </a:rPr>
              <a:t>Extended Netlist</a:t>
            </a:r>
            <a:endParaRPr lang="en-US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4" grpId="0" animBg="1"/>
      <p:bldP spid="56" grpId="0" animBg="1"/>
      <p:bldP spid="57" grpId="0" animBg="1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altLang="zh-CN" cap="small" dirty="0" smtClean="0"/>
          </a:p>
          <a:p>
            <a:pPr>
              <a:buNone/>
            </a:pPr>
            <a:endParaRPr lang="de-DE" altLang="zh-CN" cap="small" dirty="0" smtClean="0"/>
          </a:p>
          <a:p>
            <a:pPr>
              <a:buNone/>
            </a:pPr>
            <a:endParaRPr lang="de-DE" altLang="zh-CN" dirty="0" smtClean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chemeClr val="accent4"/>
                </a:solidFill>
              </a:rPr>
              <a:t>8th European Workshop on Microelectronics Education</a:t>
            </a:r>
            <a:endParaRPr lang="zh-CN" altLang="en-US" sz="1200" dirty="0">
              <a:solidFill>
                <a:schemeClr val="accent4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490D9-2775-4489-896B-36E05522D636}" type="slidenum">
              <a:rPr lang="zh-CN" altLang="en-US" sz="1600" smtClean="0"/>
              <a:pPr/>
              <a:t>6</a:t>
            </a:fld>
            <a:endParaRPr lang="zh-CN" altLang="en-US" sz="16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VISUAL-VHDL</a:t>
            </a:r>
          </a:p>
        </p:txBody>
      </p:sp>
      <p:pic>
        <p:nvPicPr>
          <p:cNvPr id="7" name="内容占位符 6" descr="tu_darmstadt_we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10416" y="428604"/>
            <a:ext cx="1733550" cy="800100"/>
          </a:xfrm>
          <a:prstGeom prst="rect">
            <a:avLst/>
          </a:prstGeom>
        </p:spPr>
      </p:pic>
    </p:spTree>
    <p:controls>
      <p:control spid="2050" name="WindowsMediaPlayer1" r:id="rId2" imgW="7849696" imgH="467619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altLang="zh-CN" cap="small" dirty="0" smtClean="0"/>
          </a:p>
          <a:p>
            <a:pPr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endParaRPr lang="de-DE" altLang="zh-CN" cap="small" dirty="0" smtClean="0"/>
          </a:p>
          <a:p>
            <a:pPr>
              <a:buNone/>
            </a:pPr>
            <a:endParaRPr lang="de-DE" altLang="zh-CN" dirty="0" smtClean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chemeClr val="accent4"/>
                </a:solidFill>
              </a:rPr>
              <a:t>8th European Workshop on Microelectronics Education</a:t>
            </a:r>
            <a:endParaRPr lang="zh-CN" altLang="en-US" sz="1200" dirty="0">
              <a:solidFill>
                <a:schemeClr val="accent4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490D9-2775-4489-896B-36E05522D636}" type="slidenum">
              <a:rPr lang="zh-CN" altLang="en-US" sz="1600" smtClean="0"/>
              <a:pPr/>
              <a:t>7</a:t>
            </a:fld>
            <a:endParaRPr lang="zh-CN" altLang="en-US" sz="16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VISUAL-VHDL</a:t>
            </a:r>
          </a:p>
        </p:txBody>
      </p:sp>
      <p:pic>
        <p:nvPicPr>
          <p:cNvPr id="7" name="内容占位符 6" descr="tu_darmstadt_we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10416" y="428604"/>
            <a:ext cx="1733550" cy="800100"/>
          </a:xfrm>
          <a:prstGeom prst="rect">
            <a:avLst/>
          </a:prstGeom>
        </p:spPr>
      </p:pic>
      <p:sp>
        <p:nvSpPr>
          <p:cNvPr id="46" name="Abgerundetes Rechteck 16"/>
          <p:cNvSpPr/>
          <p:nvPr/>
        </p:nvSpPr>
        <p:spPr>
          <a:xfrm>
            <a:off x="1804891" y="3643314"/>
            <a:ext cx="1315865" cy="100013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7" name="Abgerundetes Rechteck 26"/>
          <p:cNvSpPr/>
          <p:nvPr/>
        </p:nvSpPr>
        <p:spPr>
          <a:xfrm>
            <a:off x="3257388" y="2097316"/>
            <a:ext cx="2268000" cy="576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/>
              <a:t>Code Analysis and</a:t>
            </a:r>
          </a:p>
          <a:p>
            <a:pPr algn="ctr"/>
            <a:r>
              <a:rPr lang="en-US" sz="1400" smtClean="0"/>
              <a:t>Optimization</a:t>
            </a:r>
            <a:endParaRPr lang="en-US" sz="1400"/>
          </a:p>
        </p:txBody>
      </p:sp>
      <p:sp>
        <p:nvSpPr>
          <p:cNvPr id="48" name="Abgerundetes Rechteck 38"/>
          <p:cNvSpPr/>
          <p:nvPr/>
        </p:nvSpPr>
        <p:spPr>
          <a:xfrm>
            <a:off x="1868835" y="4214818"/>
            <a:ext cx="1214446" cy="356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/>
              <a:t>Effects</a:t>
            </a:r>
            <a:endParaRPr lang="en-US" sz="1400"/>
          </a:p>
        </p:txBody>
      </p:sp>
      <p:sp>
        <p:nvSpPr>
          <p:cNvPr id="49" name="Ellipse 36"/>
          <p:cNvSpPr/>
          <p:nvPr/>
        </p:nvSpPr>
        <p:spPr>
          <a:xfrm>
            <a:off x="3256759" y="1285860"/>
            <a:ext cx="2268000" cy="576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/>
              <a:t>VHDL Code</a:t>
            </a:r>
            <a:endParaRPr lang="en-US" sz="1400"/>
          </a:p>
        </p:txBody>
      </p:sp>
      <p:sp>
        <p:nvSpPr>
          <p:cNvPr id="50" name="Abgerundetes Rechteck 17"/>
          <p:cNvSpPr/>
          <p:nvPr/>
        </p:nvSpPr>
        <p:spPr>
          <a:xfrm>
            <a:off x="3257539" y="3067314"/>
            <a:ext cx="2268000" cy="576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Generate</a:t>
            </a:r>
          </a:p>
          <a:p>
            <a:pPr algn="ctr"/>
            <a:r>
              <a:rPr lang="en-US" sz="1400" dirty="0" smtClean="0"/>
              <a:t>Extended </a:t>
            </a:r>
            <a:r>
              <a:rPr lang="en-US" sz="1400" dirty="0" err="1" smtClean="0"/>
              <a:t>Netlist</a:t>
            </a:r>
            <a:endParaRPr lang="en-US" sz="1400" dirty="0"/>
          </a:p>
        </p:txBody>
      </p:sp>
      <p:cxnSp>
        <p:nvCxnSpPr>
          <p:cNvPr id="51" name="Gerade Verbindung mit Pfeil 25"/>
          <p:cNvCxnSpPr>
            <a:stCxn id="49" idx="4"/>
            <a:endCxn id="47" idx="0"/>
          </p:cNvCxnSpPr>
          <p:nvPr/>
        </p:nvCxnSpPr>
        <p:spPr>
          <a:xfrm rot="16200000" flipH="1">
            <a:off x="4273345" y="1979273"/>
            <a:ext cx="235456" cy="629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2" name="Ellipse 31"/>
          <p:cNvSpPr/>
          <p:nvPr/>
        </p:nvSpPr>
        <p:spPr>
          <a:xfrm>
            <a:off x="3261522" y="3924570"/>
            <a:ext cx="2268000" cy="576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smtClean="0"/>
          </a:p>
        </p:txBody>
      </p:sp>
      <p:cxnSp>
        <p:nvCxnSpPr>
          <p:cNvPr id="53" name="Gerade Verbindung mit Pfeil 35"/>
          <p:cNvCxnSpPr>
            <a:stCxn id="50" idx="2"/>
            <a:endCxn id="52" idx="0"/>
          </p:cNvCxnSpPr>
          <p:nvPr/>
        </p:nvCxnSpPr>
        <p:spPr>
          <a:xfrm rot="16200000" flipH="1">
            <a:off x="4252902" y="3781950"/>
            <a:ext cx="281256" cy="3983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Abgerundetes Rechteck 40"/>
          <p:cNvSpPr/>
          <p:nvPr/>
        </p:nvSpPr>
        <p:spPr>
          <a:xfrm>
            <a:off x="3264261" y="4786322"/>
            <a:ext cx="2268000" cy="35719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/>
              <a:t>Generate Animations</a:t>
            </a:r>
            <a:endParaRPr lang="en-US" sz="1400"/>
          </a:p>
        </p:txBody>
      </p:sp>
      <p:cxnSp>
        <p:nvCxnSpPr>
          <p:cNvPr id="55" name="Gerade Verbindung mit Pfeil 41"/>
          <p:cNvCxnSpPr>
            <a:stCxn id="52" idx="4"/>
            <a:endCxn id="54" idx="0"/>
          </p:cNvCxnSpPr>
          <p:nvPr/>
        </p:nvCxnSpPr>
        <p:spPr>
          <a:xfrm rot="16200000" flipH="1">
            <a:off x="4254015" y="4642076"/>
            <a:ext cx="285752" cy="2739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6" name="Abgerundetes Rechteck 44"/>
          <p:cNvSpPr/>
          <p:nvPr/>
        </p:nvSpPr>
        <p:spPr>
          <a:xfrm>
            <a:off x="1868835" y="3786980"/>
            <a:ext cx="1214446" cy="356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Primitives</a:t>
            </a:r>
            <a:endParaRPr lang="en-US" sz="1400" dirty="0"/>
          </a:p>
        </p:txBody>
      </p:sp>
      <p:sp>
        <p:nvSpPr>
          <p:cNvPr id="57" name="Ellipse 47"/>
          <p:cNvSpPr/>
          <p:nvPr/>
        </p:nvSpPr>
        <p:spPr>
          <a:xfrm>
            <a:off x="3267615" y="5424768"/>
            <a:ext cx="2268000" cy="576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/>
              <a:t>Animation</a:t>
            </a:r>
            <a:endParaRPr lang="en-US" sz="1400"/>
          </a:p>
        </p:txBody>
      </p:sp>
      <p:cxnSp>
        <p:nvCxnSpPr>
          <p:cNvPr id="58" name="Gerade Verbindung mit Pfeil 48"/>
          <p:cNvCxnSpPr>
            <a:stCxn id="54" idx="2"/>
            <a:endCxn id="57" idx="0"/>
          </p:cNvCxnSpPr>
          <p:nvPr/>
        </p:nvCxnSpPr>
        <p:spPr>
          <a:xfrm rot="16200000" flipH="1">
            <a:off x="4259310" y="5282463"/>
            <a:ext cx="281256" cy="3354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Gerade Verbindung mit Pfeil 57"/>
          <p:cNvCxnSpPr>
            <a:stCxn id="47" idx="2"/>
            <a:endCxn id="50" idx="0"/>
          </p:cNvCxnSpPr>
          <p:nvPr/>
        </p:nvCxnSpPr>
        <p:spPr>
          <a:xfrm rot="16200000" flipH="1">
            <a:off x="4194464" y="2870239"/>
            <a:ext cx="393998" cy="151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Gewinkelte Verbindung 77"/>
          <p:cNvCxnSpPr>
            <a:stCxn id="46" idx="0"/>
            <a:endCxn id="50" idx="1"/>
          </p:cNvCxnSpPr>
          <p:nvPr/>
        </p:nvCxnSpPr>
        <p:spPr>
          <a:xfrm rot="5400000" flipH="1" flipV="1">
            <a:off x="2716181" y="3101957"/>
            <a:ext cx="288000" cy="794715"/>
          </a:xfrm>
          <a:prstGeom prst="bentConnector2">
            <a:avLst/>
          </a:prstGeom>
          <a:ln w="28575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1" name="Abgerundetes Rechteck 79"/>
          <p:cNvSpPr/>
          <p:nvPr/>
        </p:nvSpPr>
        <p:spPr>
          <a:xfrm rot="16200000">
            <a:off x="678630" y="4119139"/>
            <a:ext cx="1571636" cy="357190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Extended </a:t>
            </a:r>
          </a:p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Graphical Library</a:t>
            </a:r>
            <a:endParaRPr lang="en-US" sz="1400" b="1" dirty="0">
              <a:solidFill>
                <a:srgbClr val="C00000"/>
              </a:solidFill>
            </a:endParaRPr>
          </a:p>
        </p:txBody>
      </p:sp>
      <p:cxnSp>
        <p:nvCxnSpPr>
          <p:cNvPr id="64" name="Gewinkelte Verbindung 77"/>
          <p:cNvCxnSpPr>
            <a:stCxn id="46" idx="2"/>
            <a:endCxn id="54" idx="1"/>
          </p:cNvCxnSpPr>
          <p:nvPr/>
        </p:nvCxnSpPr>
        <p:spPr>
          <a:xfrm rot="16200000" flipH="1">
            <a:off x="2702807" y="4403462"/>
            <a:ext cx="321471" cy="801437"/>
          </a:xfrm>
          <a:prstGeom prst="bentConnector2">
            <a:avLst/>
          </a:prstGeom>
          <a:ln w="28575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6" name="Rechteck 24"/>
          <p:cNvSpPr/>
          <p:nvPr/>
        </p:nvSpPr>
        <p:spPr>
          <a:xfrm>
            <a:off x="3583347" y="4173360"/>
            <a:ext cx="16129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smtClean="0">
                <a:solidFill>
                  <a:schemeClr val="bg1"/>
                </a:solidFill>
              </a:rPr>
              <a:t>Extended Netlist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1" name="Abgerundetes Rechteck 23"/>
          <p:cNvSpPr/>
          <p:nvPr/>
        </p:nvSpPr>
        <p:spPr>
          <a:xfrm>
            <a:off x="5833041" y="4682699"/>
            <a:ext cx="1928826" cy="576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/>
              <a:t>Drag&amp;Drop</a:t>
            </a:r>
          </a:p>
          <a:p>
            <a:pPr algn="ctr"/>
            <a:r>
              <a:rPr lang="en-US" sz="1400" smtClean="0"/>
              <a:t>Schematic Editor</a:t>
            </a:r>
            <a:endParaRPr lang="en-US" sz="1400"/>
          </a:p>
        </p:txBody>
      </p:sp>
      <p:cxnSp>
        <p:nvCxnSpPr>
          <p:cNvPr id="32" name="Gewinkelte Verbindung 77"/>
          <p:cNvCxnSpPr>
            <a:stCxn id="31" idx="1"/>
          </p:cNvCxnSpPr>
          <p:nvPr/>
        </p:nvCxnSpPr>
        <p:spPr>
          <a:xfrm rot="10800000">
            <a:off x="5507417" y="4969695"/>
            <a:ext cx="325624" cy="1005"/>
          </a:xfrm>
          <a:prstGeom prst="bentConnector3">
            <a:avLst>
              <a:gd name="adj1" fmla="val 50000"/>
            </a:avLst>
          </a:prstGeom>
          <a:ln w="28575">
            <a:solidFill>
              <a:srgbClr val="C0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winkelte Verbindung 77"/>
          <p:cNvCxnSpPr>
            <a:stCxn id="31" idx="0"/>
          </p:cNvCxnSpPr>
          <p:nvPr/>
        </p:nvCxnSpPr>
        <p:spPr>
          <a:xfrm rot="16200000" flipV="1">
            <a:off x="5486507" y="3371751"/>
            <a:ext cx="1325137" cy="1296759"/>
          </a:xfrm>
          <a:prstGeom prst="bentConnector3">
            <a:avLst>
              <a:gd name="adj1" fmla="val 100262"/>
            </a:avLst>
          </a:prstGeom>
          <a:ln w="28575">
            <a:solidFill>
              <a:srgbClr val="C0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altLang="zh-CN" cap="small" dirty="0" smtClean="0"/>
          </a:p>
          <a:p>
            <a:pPr>
              <a:buNone/>
            </a:pPr>
            <a:endParaRPr lang="de-DE" altLang="zh-CN" cap="small" dirty="0" smtClean="0"/>
          </a:p>
          <a:p>
            <a:pPr>
              <a:buNone/>
            </a:pPr>
            <a:endParaRPr lang="de-DE" altLang="zh-CN" dirty="0" smtClean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chemeClr val="accent4"/>
                </a:solidFill>
              </a:rPr>
              <a:t>8th European Workshop on Microelectronics Education</a:t>
            </a:r>
            <a:endParaRPr lang="zh-CN" altLang="en-US" sz="1200" dirty="0">
              <a:solidFill>
                <a:schemeClr val="accent4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490D9-2775-4489-896B-36E05522D636}" type="slidenum">
              <a:rPr lang="zh-CN" altLang="en-US" sz="1600" smtClean="0"/>
              <a:pPr/>
              <a:t>8</a:t>
            </a:fld>
            <a:endParaRPr lang="zh-CN" altLang="en-US" sz="16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VISUAL-VHDL</a:t>
            </a:r>
          </a:p>
        </p:txBody>
      </p:sp>
      <p:pic>
        <p:nvPicPr>
          <p:cNvPr id="7" name="内容占位符 6" descr="tu_darmstadt_we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10416" y="428604"/>
            <a:ext cx="1733550" cy="800100"/>
          </a:xfrm>
          <a:prstGeom prst="rect">
            <a:avLst/>
          </a:prstGeom>
        </p:spPr>
      </p:pic>
    </p:spTree>
    <p:controls>
      <p:control spid="21506" name="WindowsMediaPlayer1" r:id="rId2" imgW="7849696" imgH="4686954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Conclusion</a:t>
            </a:r>
            <a:endParaRPr lang="en-US" altLang="zh-CN" cap="small" dirty="0" smtClean="0"/>
          </a:p>
          <a:p>
            <a:pPr lvl="1"/>
            <a:r>
              <a:rPr lang="en-GB" altLang="zh-CN" dirty="0" smtClean="0">
                <a:solidFill>
                  <a:srgbClr val="FF0000"/>
                </a:solidFill>
              </a:rPr>
              <a:t>Interactive</a:t>
            </a:r>
            <a:r>
              <a:rPr lang="en-GB" altLang="zh-CN" dirty="0" smtClean="0"/>
              <a:t> production of circuit schematic</a:t>
            </a:r>
          </a:p>
          <a:p>
            <a:pPr lvl="1"/>
            <a:r>
              <a:rPr lang="en-GB" altLang="zh-CN" dirty="0" smtClean="0"/>
              <a:t>Educators </a:t>
            </a:r>
            <a:r>
              <a:rPr lang="en-US" altLang="zh-CN" dirty="0" smtClean="0"/>
              <a:t>may </a:t>
            </a:r>
          </a:p>
          <a:p>
            <a:pPr lvl="2"/>
            <a:r>
              <a:rPr lang="en-US" altLang="zh-CN" dirty="0" smtClean="0"/>
              <a:t>take advantage of this tool to verify their models</a:t>
            </a:r>
          </a:p>
          <a:p>
            <a:pPr lvl="2"/>
            <a:r>
              <a:rPr lang="en-US" altLang="zh-CN" dirty="0" smtClean="0"/>
              <a:t>quickly generate circuit schematics using the drag &amp; drop toolbar of the schematic editor.</a:t>
            </a:r>
          </a:p>
          <a:p>
            <a:r>
              <a:rPr lang="en-US" altLang="zh-CN" sz="2800" dirty="0" smtClean="0"/>
              <a:t>Further work</a:t>
            </a:r>
          </a:p>
          <a:p>
            <a:pPr lvl="1"/>
            <a:r>
              <a:rPr lang="en-US" altLang="zh-CN" sz="2400" dirty="0" smtClean="0"/>
              <a:t>Web application</a:t>
            </a:r>
          </a:p>
          <a:p>
            <a:pPr lvl="2"/>
            <a:r>
              <a:rPr lang="en-US" altLang="zh-CN" sz="2200" dirty="0" smtClean="0"/>
              <a:t>Evaluation</a:t>
            </a:r>
          </a:p>
          <a:p>
            <a:pPr lvl="1"/>
            <a:r>
              <a:rPr lang="en-US" altLang="zh-CN" sz="2400" dirty="0" smtClean="0"/>
              <a:t>Simulation</a:t>
            </a:r>
          </a:p>
          <a:p>
            <a:pPr lvl="1"/>
            <a:r>
              <a:rPr lang="en-US" altLang="zh-CN" sz="2400" dirty="0" smtClean="0"/>
              <a:t>Other hardware description languages: </a:t>
            </a:r>
            <a:r>
              <a:rPr lang="en-US" altLang="zh-CN" sz="2400" dirty="0" err="1" smtClean="0"/>
              <a:t>Verilog</a:t>
            </a:r>
            <a:r>
              <a:rPr lang="en-US" altLang="zh-CN" sz="2400" dirty="0" smtClean="0"/>
              <a:t>….</a:t>
            </a:r>
          </a:p>
          <a:p>
            <a:pPr lvl="1"/>
            <a:endParaRPr lang="en-US" altLang="zh-CN" sz="2400" dirty="0" smtClean="0"/>
          </a:p>
          <a:p>
            <a:pPr lvl="1"/>
            <a:endParaRPr lang="en-US" altLang="zh-CN" sz="2400" dirty="0" smtClean="0"/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endParaRPr lang="de-DE" altLang="zh-CN" dirty="0" smtClean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chemeClr val="accent4"/>
                </a:solidFill>
              </a:rPr>
              <a:t>8th European Workshop on Microelectronics Education</a:t>
            </a:r>
            <a:endParaRPr lang="zh-CN" altLang="en-US" sz="1200" dirty="0">
              <a:solidFill>
                <a:schemeClr val="accent4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490D9-2775-4489-896B-36E05522D636}" type="slidenum">
              <a:rPr lang="zh-CN" altLang="en-US" sz="1600" smtClean="0"/>
              <a:pPr/>
              <a:t>9</a:t>
            </a:fld>
            <a:endParaRPr lang="zh-CN" altLang="en-US" sz="16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zh-CN" dirty="0" err="1" smtClean="0"/>
              <a:t>Conclusion</a:t>
            </a:r>
            <a:endParaRPr lang="zh-CN" altLang="en-US" dirty="0"/>
          </a:p>
        </p:txBody>
      </p:sp>
      <p:pic>
        <p:nvPicPr>
          <p:cNvPr id="7" name="内容占位符 6" descr="tu_darmstadt_we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10416" y="428604"/>
            <a:ext cx="1733550" cy="80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1240</TotalTime>
  <Words>401</Words>
  <Application>Microsoft Office PowerPoint</Application>
  <PresentationFormat>全屏显示(4:3)</PresentationFormat>
  <Paragraphs>144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聚合</vt:lpstr>
      <vt:lpstr>A Platform for VHDL Visualization </vt:lpstr>
      <vt:lpstr>outline</vt:lpstr>
      <vt:lpstr>Introduction</vt:lpstr>
      <vt:lpstr>Introduction</vt:lpstr>
      <vt:lpstr>VISUAL-VHDL</vt:lpstr>
      <vt:lpstr>VISUAL-VHDL</vt:lpstr>
      <vt:lpstr>VISUAL-VHDL</vt:lpstr>
      <vt:lpstr>VISUAL-VHDL</vt:lpstr>
      <vt:lpstr>Conclusion</vt:lpstr>
      <vt:lpstr>Thank you!!!</vt:lpstr>
      <vt:lpstr>Animal</vt:lpstr>
    </vt:vector>
  </TitlesOfParts>
  <Company>TUD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Platform for VHDL Visualization</dc:title>
  <dc:creator>Lu Zheng</dc:creator>
  <cp:lastModifiedBy>Lu Zheng</cp:lastModifiedBy>
  <cp:revision>168</cp:revision>
  <dcterms:created xsi:type="dcterms:W3CDTF">2010-05-04T13:21:23Z</dcterms:created>
  <dcterms:modified xsi:type="dcterms:W3CDTF">2010-05-12T06:29:12Z</dcterms:modified>
</cp:coreProperties>
</file>